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6" r:id="rId5"/>
    <p:sldId id="277" r:id="rId6"/>
    <p:sldId id="281" r:id="rId7"/>
    <p:sldId id="279" r:id="rId8"/>
    <p:sldId id="258" r:id="rId9"/>
    <p:sldId id="265" r:id="rId10"/>
    <p:sldId id="280" r:id="rId11"/>
    <p:sldId id="282" r:id="rId12"/>
    <p:sldId id="283" r:id="rId13"/>
    <p:sldId id="284" r:id="rId14"/>
    <p:sldId id="286" r:id="rId15"/>
    <p:sldId id="285" r:id="rId16"/>
    <p:sldId id="289" r:id="rId17"/>
    <p:sldId id="288" r:id="rId18"/>
    <p:sldId id="287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8" autoAdjust="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OrangeEtud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11638" y="2349500"/>
            <a:ext cx="4752975" cy="792163"/>
          </a:xfrm>
        </p:spPr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3357563"/>
            <a:ext cx="4321175" cy="1223962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F7A0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rangeEtud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274638"/>
            <a:ext cx="54832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4.bp.blogspot.com/_Vtye6G9zSE0/S4psaleNLFI/AAAAAAAADC4/MZ4QF9pt2To/s1600-h/%D0%94%D0%B5%D1%80%D0%B5%D0%B2%D1%8C%D1%8F+1.jpe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3.bp.blogspot.com/_Vtye6G9zSE0/S4pwZjmkGcI/AAAAAAAADDY/1J50iwBXNts/s1600-h/%D0%9A%D0%BE%D0%BB%D1%8C%D1%86%D0%B0+%D0%9B%D1%83%D0%BB%D0%BB%D0%B8%D1%8F+2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3.bp.blogspot.com/_Vtye6G9zSE0/S4pw2TihB0I/AAAAAAAADDg/b5L-mROGDSA/s1600-h/%D0%9A%D0%BE%D0%BB%D1%8C%D1%86%D0%B0+%D0%9B%D1%83%D0%BB%D0%BB%D0%B8%D1%8F+3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3.bp.blogspot.com/_Vtye6G9zSE0/S4pvQQkBCBI/AAAAAAAADDA/hcMtnfMak-o/s1600-h/%D0%9A%D0%BE%D0%BB%D1%8C%D1%86%D0%B0+%D0%9B%D1%83%D0%BB%D0%BB%D0%B8%D1%8F+1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200" y="1773238"/>
            <a:ext cx="4860925" cy="2087562"/>
          </a:xfrm>
        </p:spPr>
        <p:txBody>
          <a:bodyPr/>
          <a:lstStyle/>
          <a:p>
            <a:endParaRPr lang="ru-RU" sz="2000" dirty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960" y="5373216"/>
            <a:ext cx="4321175" cy="122396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hlink"/>
                </a:solidFill>
              </a:rPr>
              <a:t>Выполнила :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hlink"/>
                </a:solidFill>
              </a:rPr>
              <a:t>Воспитатель МКДОУ </a:t>
            </a:r>
            <a:r>
              <a:rPr lang="ru-RU" sz="1800" dirty="0" err="1" smtClean="0">
                <a:solidFill>
                  <a:schemeClr val="hlink"/>
                </a:solidFill>
              </a:rPr>
              <a:t>д</a:t>
            </a:r>
            <a:r>
              <a:rPr lang="ru-RU" sz="1800" dirty="0" smtClean="0">
                <a:solidFill>
                  <a:schemeClr val="hlink"/>
                </a:solidFill>
              </a:rPr>
              <a:t>/с «</a:t>
            </a:r>
            <a:r>
              <a:rPr lang="ru-RU" sz="1800" dirty="0" err="1" smtClean="0">
                <a:solidFill>
                  <a:schemeClr val="hlink"/>
                </a:solidFill>
              </a:rPr>
              <a:t>Ивушка</a:t>
            </a:r>
            <a:r>
              <a:rPr lang="ru-RU" sz="1800" smtClean="0">
                <a:solidFill>
                  <a:schemeClr val="hlink"/>
                </a:solidFill>
              </a:rPr>
              <a:t>»</a:t>
            </a:r>
            <a:endParaRPr lang="ru-RU" sz="1800" dirty="0" smtClean="0">
              <a:solidFill>
                <a:schemeClr val="hlink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hlink"/>
                </a:solidFill>
              </a:rPr>
              <a:t>Зубарева  Л.А.</a:t>
            </a:r>
            <a:endParaRPr lang="ru-RU" sz="1800" dirty="0">
              <a:solidFill>
                <a:schemeClr val="hlink"/>
              </a:solidFill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7704" y="980728"/>
            <a:ext cx="6300192" cy="388843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chemeClr val="hlink"/>
                </a:solidFill>
              </a:rPr>
              <a:t>«Кольца </a:t>
            </a:r>
            <a:r>
              <a:rPr lang="ru-RU" sz="4000" dirty="0" err="1" smtClean="0">
                <a:solidFill>
                  <a:schemeClr val="hlink"/>
                </a:solidFill>
              </a:rPr>
              <a:t>Луллия</a:t>
            </a:r>
            <a:r>
              <a:rPr lang="ru-RU" sz="4000" dirty="0" smtClean="0">
                <a:solidFill>
                  <a:schemeClr val="hlink"/>
                </a:solidFill>
              </a:rPr>
              <a:t>»</a:t>
            </a:r>
            <a:endParaRPr lang="ru-RU" sz="4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24936" cy="2736304"/>
          </a:xfrm>
        </p:spPr>
        <p:txBody>
          <a:bodyPr/>
          <a:lstStyle/>
          <a:p>
            <a:pPr algn="just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одном из окошек устанавливается картинка, пара к которой подбирается путем прокручивания второго кольца. В этих играх одной картинке 1-го кольца обязательно должна соответствовать одна картинка 2 – го кольца. </a:t>
            </a:r>
          </a:p>
          <a:p>
            <a:pPr algn="just">
              <a:buNone/>
            </a:pP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6159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ИГРЫ НА ПОДБОР ПАРЫ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5" name="Рисунок 4" descr="Методология ТРИЗ — Кольца Луллия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3456384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268760"/>
            <a:ext cx="5688632" cy="396044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ИГРЫ:</a:t>
            </a:r>
          </a:p>
          <a:p>
            <a:pPr algn="ctr"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«Найди, где живет»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«Назови детеныша»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чьей ветки детки? »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«Крылья, ноги и клювы" </a:t>
            </a: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850" y="1556792"/>
            <a:ext cx="7175574" cy="2477046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этих играх дети одновременно раскручивают оба кольца. Ответ ребенка зависит от того, какая комбинация выпадает в окошко. В таком варианте игр любая картинка 1 – го кольца сочетается с любой картинкой 2 – го кольца и наоборот.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55576" y="190786"/>
            <a:ext cx="8388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ИГРЫ С ЭЛЕМЕНТАМИ СЛУЧАЙНОСТИ В УСТАНОВКЕ КОЛЕЦ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676456" cy="247704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этих игр подбираются кольца как для первого типа игр, но при этом раскручиваются оба кольца. Далее обсуждается несовместимая на первый взгляд комбинация.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303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ИГРЫ НА РАЗВИТИЕ ТВОРЧЕСКОГО ВООБРАЖЕНИЯ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5" name="Рисунок 4" descr="b67f5aa19090e79c70d00a17ace2e0f1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320480" cy="2534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676456" cy="247704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совпали из взрослых животных зайчиха из детенышей лисята: «Как могло случиться, что зайчиха стала воспитывать лисят, как она будет о них заботиться, чему станет учить». Заранее сказать детям, что ситуации сказочные, нереальные, значит можно дать волю фантазии.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303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ИГРЫ НА РАЗВИТИЕ ТВОРЧЕСКОГО ВООБРАЖЕНИЯ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" name="Рисунок 3" descr="4be7ec73d6d52684c022832977c7ac93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81128"/>
            <a:ext cx="2736304" cy="1915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850" y="1700808"/>
            <a:ext cx="7319590" cy="233303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.</a:t>
            </a:r>
            <a:endParaRPr lang="ru-RU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Нельзя не отметить и универсальность игрового материала. Используя лишь несколько колец, можно получить либо разные варианты игры, либо дополнения к используемой игре.</a:t>
            </a: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033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Варианты колец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игр с экологическим содержанием:</a:t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№1 Сосна, береза, орешник, липа, ель, дуб, рябина, клен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№2 Семена и шишки вышеперечисленных деревьев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№3 Листья вышеперечисленных деревьев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№4 Лиса, пчелы, медведь, белка, собака,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птица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№5 Нора, гнездо, дупло, улей, будка, берлога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№6 Орел, цапля, соловей, ворона, чайка, гусь, ласточка, аист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№7 Разные формы птичьих клювов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№8 Разные виды птичьих ног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№9 Разные виды птичьих крыльев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№10 Город, деревня, лес, море, горы, болото. 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11 Любые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животные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12 Детеныши животных кольца №11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8820472" cy="370118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hlink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игр по формированию звуковой культуры речи, грамматического строя речи и обучению грамоте:</a:t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13. 1 Картинки с изображением предметов со звуком Р в начале, середине и конце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13.2…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 со звуком Л, Ш, Ч и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т.д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14 Схемы для поиска заданного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звука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15 Символы, обозначающие большой и маленький размер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16 Цифры от 1 до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17 Символы: нос, глаз, зубы, уши, хвост, лапы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 18 Любые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предметы и другие.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676456" cy="247704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 самостоятельно можете изобретать свои варианты колец и способы игр и заданий к ним. К этому процессу могут подключиться и ваши воспитанники.</a:t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Желаем удачи!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  <p:pic>
        <p:nvPicPr>
          <p:cNvPr id="4" name="Рисунок 3" descr="%D0%94%D0%B5%D1%80%D0%B5%D0%B2%D1%8C%D1%8F+1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84984"/>
            <a:ext cx="3672408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7931150" cy="15414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chemeClr val="hlink"/>
                </a:solidFill>
              </a:rPr>
              <a:t>Спасибо за внимание!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987675" y="0"/>
            <a:ext cx="6156325" cy="1412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2060848"/>
            <a:ext cx="6048672" cy="168433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XIII веке французский монах Раймонд </a:t>
            </a:r>
            <a:r>
              <a:rPr lang="ru-RU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Луллий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создал логическую машину в   виде бумажных кругов. </a:t>
            </a: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332656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Раймунд</a:t>
            </a:r>
            <a:r>
              <a:rPr lang="ru-RU" sz="2800" dirty="0"/>
              <a:t>  </a:t>
            </a:r>
            <a:r>
              <a:rPr lang="ru-RU" sz="2800" dirty="0" err="1" smtClean="0"/>
              <a:t>Луллий</a:t>
            </a:r>
            <a:r>
              <a:rPr lang="ru-RU" sz="2800" dirty="0"/>
              <a:t> </a:t>
            </a:r>
            <a:r>
              <a:rPr lang="ru-RU" sz="2800" dirty="0" smtClean="0"/>
              <a:t>(1235-1315 </a:t>
            </a:r>
            <a:r>
              <a:rPr lang="ru-RU" sz="2800" dirty="0"/>
              <a:t>гг.)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поэт, философ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560840" cy="168433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«Кольца </a:t>
            </a:r>
            <a:r>
              <a:rPr lang="ru-RU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Луллия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— это что-то вроде компьютера, только для слов. Простота конструкции позволяет применять ее даже в детском саду. А эффект огромен — познание языка и мира в их взаимосвязи. 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img2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4248472" cy="1616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772816"/>
            <a:ext cx="6120680" cy="36004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ВОЛШЕБНЫЕ КОЛЬЦА ЛУЛЛИЯ»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 известный методический прием, как Кольца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Луллия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является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эффекитивным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механизмом развития речи, воображения и совершенствования грамматической стороны речи. </a:t>
            </a:r>
          </a:p>
          <a:p>
            <a:pPr algn="just">
              <a:buNone/>
            </a:pP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32656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Методология ТРИЗ — Кольца </a:t>
            </a:r>
            <a:r>
              <a:rPr lang="ru-RU" sz="2800" b="1" kern="0" dirty="0" err="1">
                <a:solidFill>
                  <a:srgbClr val="000000"/>
                </a:solidFill>
                <a:latin typeface="Arial"/>
              </a:rPr>
              <a:t>Луллия</a:t>
            </a:r>
            <a:endParaRPr lang="ru-RU" sz="2800" b="1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2" y="0"/>
            <a:ext cx="9073008" cy="4581128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 Развитие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познавательных интересов ребенка. </a:t>
            </a:r>
          </a:p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Развивать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творческое мышление дошкольника.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Формировать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ассоциативность, диалектичность и системность мышления. </a:t>
            </a:r>
            <a:endParaRPr lang="ru-RU" sz="2800" dirty="0"/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Постепенное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расширение и углубление познавательных интересов; обогащение опыта ребенка; насыщение знаний о различных областях действительности. </a:t>
            </a:r>
          </a:p>
          <a:p>
            <a:pPr algn="just">
              <a:buNone/>
            </a:pP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836712"/>
            <a:ext cx="8136904" cy="36004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 изготовления игры заключается в следующем. Вырезанные из картона круги разбиваются на 4, 6, 8 секторов. В каждый сектор помещается картинка. Принцип подбора картинок может быть разный. Например на одном кольце - разнообразные деревья, на другом – их листья , или семена. На одном – животные: домашние, дикие, рыбы, птицы, на другом – их «дома». </a:t>
            </a:r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6" y="1036186"/>
            <a:ext cx="7344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Вырезанные из пластика круги, разбиты на 4, 6, 8 секторов. В каждом секторе картинка.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5" name="Рисунок 4" descr="%D0%9A%D0%BE%D0%BB%D1%8C%D1%86%D0%B0+%D0%9B%D1%83%D0%BB%D0%BB%D0%B8%D1%8F+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24944"/>
            <a:ext cx="2736304" cy="1558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%D0%9A%D0%BE%D0%BB%D1%8C%D1%86%D0%B0+%D0%9B%D1%83%D0%BB%D0%BB%D0%B8%D1%8F+3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81128"/>
            <a:ext cx="3048000" cy="168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60648"/>
            <a:ext cx="7632848" cy="3773190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к игре: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Установить пособие на столе.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Снять крышку.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На пластинке сверху уложить круги с картинками.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Закрыть крышкой.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Раскручивать за выступающие справа и слева края пластинок.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  <p:pic>
        <p:nvPicPr>
          <p:cNvPr id="4" name="Рисунок 3" descr="%D0%9A%D0%BE%D0%BB%D1%8C%D1%86%D0%B0+%D0%9B%D1%83%D0%BB%D0%BB%D0%B8%D1%8F+1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65104"/>
            <a:ext cx="304800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8028383" cy="1642194"/>
          </a:xfrm>
        </p:spPr>
        <p:txBody>
          <a:bodyPr/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ИГРЫ С «КОЛЬЦАМИ ЛУЛИЯ» МОЖНО УСЛОВНО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РАЗДЕЛИТЬ НА ТРИ ТИПА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042988" y="1700213"/>
            <a:ext cx="2170112" cy="4035425"/>
            <a:chOff x="720" y="1296"/>
            <a:chExt cx="1367" cy="2542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347" name="Group 11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4348" name="Oval 1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4349" name="Oval 1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50" name="Oval 1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51" name="Oval 1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52" name="Oval 1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4353" name="Text Box 17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/>
                <a:t>1</a:t>
              </a:r>
              <a:endParaRPr lang="en-US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3419475" y="1700213"/>
            <a:ext cx="2166938" cy="4035425"/>
            <a:chOff x="2208" y="1296"/>
            <a:chExt cx="1365" cy="2542"/>
          </a:xfrm>
        </p:grpSpPr>
        <p:sp>
          <p:nvSpPr>
            <p:cNvPr id="14356" name="AutoShape 20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5796136" y="1700808"/>
            <a:ext cx="2170112" cy="4035425"/>
            <a:chOff x="3692" y="1296"/>
            <a:chExt cx="1367" cy="2542"/>
          </a:xfrm>
        </p:grpSpPr>
        <p:sp>
          <p:nvSpPr>
            <p:cNvPr id="14370" name="AutoShape 34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1" name="AutoShape 35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2" name="AutoShape 36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374" name="Group 38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4375" name="Oval 3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4376" name="Oval 4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77" name="Oval 4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78" name="Oval 4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379" name="Oval 4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4380" name="Text Box 44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4381" name="Text Box 45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4382" name="AutoShape 46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331640" y="2204864"/>
            <a:ext cx="15841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ПОДБОР ПАРЫ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419872" y="2204865"/>
            <a:ext cx="2088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ЭЛЕМЕНТАМИ СЛУЧАЙНОСТИ В УСТАНОВКЕ КОЛЕЦ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868144" y="2132857"/>
            <a:ext cx="2016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ИГРЫ НА РАЗВИТИЕ ТВОРЧЕСКОГО ВООБРАЖЕНИЯ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angeEtud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OrangeEtud</Template>
  <TotalTime>91</TotalTime>
  <Words>552</Words>
  <Application>Microsoft Office PowerPoint</Application>
  <PresentationFormat>Экран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OrangeEtud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ИГРЫ С «КОЛЬЦАМИ ЛУЛИЯ» МОЖНО УСЛОВНО РАЗДЕЛИТЬ НА ТРИ ТИПА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эксперт</cp:lastModifiedBy>
  <cp:revision>11</cp:revision>
  <dcterms:created xsi:type="dcterms:W3CDTF">2013-11-27T17:46:11Z</dcterms:created>
  <dcterms:modified xsi:type="dcterms:W3CDTF">2014-01-07T12:03:20Z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0008007202000000000001023620</vt:lpwstr>
  </property>
</Properties>
</file>